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charts/chart1.xml" ContentType="application/vnd.openxmlformats-officedocument.drawingml.char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Layouts/slideLayout16.xml" ContentType="application/vnd.openxmlformats-officedocument.presentationml.slideLayout+xml"/>
  <Default Extension="rels" ContentType="application/vnd.openxmlformats-package.relationships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charts/chart2.xml" ContentType="application/vnd.openxmlformats-officedocument.drawingml.chart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charts/chart5.xml" ContentType="application/vnd.openxmlformats-officedocument.drawingml.char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charts/chart3.xml" ContentType="application/vnd.openxmlformats-officedocument.drawingml.chart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2"/>
  </p:notesMasterIdLst>
  <p:sldIdLst>
    <p:sldId id="315" r:id="rId2"/>
    <p:sldId id="256" r:id="rId3"/>
    <p:sldId id="257" r:id="rId4"/>
    <p:sldId id="276" r:id="rId5"/>
    <p:sldId id="297" r:id="rId6"/>
    <p:sldId id="282" r:id="rId7"/>
    <p:sldId id="283" r:id="rId8"/>
    <p:sldId id="258" r:id="rId9"/>
    <p:sldId id="314" r:id="rId10"/>
    <p:sldId id="260" r:id="rId1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CF00"/>
    <a:srgbClr val="E6AD50"/>
    <a:srgbClr val="A7FFF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vertBarState="maximized">
    <p:restoredLeft sz="26316" autoAdjust="0"/>
    <p:restoredTop sz="94660"/>
  </p:normalViewPr>
  <p:slideViewPr>
    <p:cSldViewPr snapToGrid="0" snapToObjects="1">
      <p:cViewPr>
        <p:scale>
          <a:sx n="66" d="100"/>
          <a:sy n="66" d="100"/>
        </p:scale>
        <p:origin x="-936" y="-8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arywenderoth:Documents-laptop:mpw%20folder-Macbook:*SI:si11:my%20talk-%20HPL:chess%20graph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arywenderoth:Documents-laptop:mpw%20folder-Macbook:*SI:si11:my%20talk-%20HPL:chess%20graph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arywenderoth:Library:Mail:IMAP-mpw@mpw.deskmail.washington.edu:mail:Sent%20Messages%20(mpw).imapmbox:Attachments:182453:1:learning%20pyramid-graph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arywenderoth:Library:Mail:IMAP-mpw@mpw.deskmail.washington.edu:mail:Sent%20Messages%20(mpw).imapmbox:Attachments:182453:1:learning%20pyramid-graph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arywenderoth:Library:Mail:IMAP-mpw@mpw.deskmail.washington.edu:mail:Sent%20Messages%20(mpw).imapmbox:Attachments:182453:1:learning%20pyramid-graph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/>
      <c:lineChart>
        <c:grouping val="standard"/>
        <c:ser>
          <c:idx val="0"/>
          <c:order val="0"/>
          <c:tx>
            <c:strRef>
              <c:f>Sheet1!$A$3</c:f>
              <c:strCache>
                <c:ptCount val="1"/>
                <c:pt idx="0">
                  <c:v>Master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cat>
            <c:numRef>
              <c:f>Sheet1!$B$2:$H$2</c:f>
              <c:numCache>
                <c:formatCode>General</c:formatCode>
                <c:ptCount val="7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</c:numCache>
            </c:numRef>
          </c:cat>
          <c:val>
            <c:numRef>
              <c:f>Sheet1!$B$3:$H$3</c:f>
              <c:numCache>
                <c:formatCode>General</c:formatCode>
                <c:ptCount val="7"/>
                <c:pt idx="0">
                  <c:v>16.0</c:v>
                </c:pt>
                <c:pt idx="1">
                  <c:v>20.0</c:v>
                </c:pt>
                <c:pt idx="2">
                  <c:v>23.0</c:v>
                </c:pt>
                <c:pt idx="3">
                  <c:v>24.0</c:v>
                </c:pt>
                <c:pt idx="4">
                  <c:v>24.0</c:v>
                </c:pt>
                <c:pt idx="5">
                  <c:v>24.0</c:v>
                </c:pt>
                <c:pt idx="6">
                  <c:v>24.0</c:v>
                </c:pt>
              </c:numCache>
            </c:numRef>
          </c:val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Class A</c:v>
                </c:pt>
              </c:strCache>
            </c:strRef>
          </c:tx>
          <c:spPr>
            <a:ln>
              <a:solidFill>
                <a:srgbClr val="0000FF"/>
              </a:solidFill>
            </a:ln>
          </c:spPr>
          <c:marker>
            <c:spPr>
              <a:solidFill>
                <a:srgbClr val="0000FF"/>
              </a:solidFill>
            </c:spPr>
          </c:marker>
          <c:cat>
            <c:numRef>
              <c:f>Sheet1!$B$2:$H$2</c:f>
              <c:numCache>
                <c:formatCode>General</c:formatCode>
                <c:ptCount val="7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</c:numCache>
            </c:numRef>
          </c:cat>
          <c:val>
            <c:numRef>
              <c:f>Sheet1!$B$4:$H$4</c:f>
              <c:numCache>
                <c:formatCode>General</c:formatCode>
                <c:ptCount val="7"/>
                <c:pt idx="0">
                  <c:v>8.0</c:v>
                </c:pt>
                <c:pt idx="1">
                  <c:v>13.0</c:v>
                </c:pt>
                <c:pt idx="2">
                  <c:v>17.0</c:v>
                </c:pt>
                <c:pt idx="3">
                  <c:v>20.0</c:v>
                </c:pt>
                <c:pt idx="4">
                  <c:v>23.0</c:v>
                </c:pt>
                <c:pt idx="5">
                  <c:v>25.0</c:v>
                </c:pt>
                <c:pt idx="6">
                  <c:v>25.0</c:v>
                </c:pt>
              </c:numCache>
            </c:numRef>
          </c:val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Beginner</c:v>
                </c:pt>
              </c:strCache>
            </c:strRef>
          </c:tx>
          <c:spPr>
            <a:ln>
              <a:solidFill>
                <a:srgbClr val="00CF00"/>
              </a:solidFill>
            </a:ln>
          </c:spPr>
          <c:marker>
            <c:spPr>
              <a:solidFill>
                <a:srgbClr val="00CF00"/>
              </a:solidFill>
            </c:spPr>
          </c:marker>
          <c:cat>
            <c:numRef>
              <c:f>Sheet1!$B$2:$H$2</c:f>
              <c:numCache>
                <c:formatCode>General</c:formatCode>
                <c:ptCount val="7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</c:numCache>
            </c:numRef>
          </c:cat>
          <c:val>
            <c:numRef>
              <c:f>Sheet1!$B$5:$H$5</c:f>
              <c:numCache>
                <c:formatCode>General</c:formatCode>
                <c:ptCount val="7"/>
                <c:pt idx="0">
                  <c:v>4.0</c:v>
                </c:pt>
                <c:pt idx="1">
                  <c:v>7.0</c:v>
                </c:pt>
                <c:pt idx="2">
                  <c:v>10.0</c:v>
                </c:pt>
                <c:pt idx="3">
                  <c:v>13.5</c:v>
                </c:pt>
                <c:pt idx="4">
                  <c:v>17.0</c:v>
                </c:pt>
                <c:pt idx="5">
                  <c:v>19.0</c:v>
                </c:pt>
                <c:pt idx="6">
                  <c:v>21.0</c:v>
                </c:pt>
              </c:numCache>
            </c:numRef>
          </c:val>
        </c:ser>
        <c:marker val="1"/>
        <c:axId val="587463800"/>
        <c:axId val="587662456"/>
      </c:lineChart>
      <c:catAx>
        <c:axId val="58746380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2000" b="1" i="0"/>
                </a:pPr>
                <a:r>
                  <a:rPr lang="en-US" sz="2000" b="1" i="0"/>
                  <a:t>Trial number</a:t>
                </a:r>
              </a:p>
            </c:rich>
          </c:tx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587662456"/>
        <c:crosses val="autoZero"/>
        <c:auto val="1"/>
        <c:lblAlgn val="ctr"/>
        <c:lblOffset val="100"/>
      </c:catAx>
      <c:valAx>
        <c:axId val="587662456"/>
        <c:scaling>
          <c:orientation val="minMax"/>
          <c:max val="25.0"/>
        </c:scaling>
        <c:axPos val="l"/>
        <c:majorGridlines>
          <c:spPr>
            <a:ln>
              <a:noFill/>
            </a:ln>
          </c:spPr>
        </c:majorGridlines>
        <c:title>
          <c:tx>
            <c:rich>
              <a:bodyPr/>
              <a:lstStyle/>
              <a:p>
                <a:pPr>
                  <a:defRPr sz="2400"/>
                </a:pPr>
                <a:r>
                  <a:rPr lang="en-US" sz="2400"/>
                  <a:t># pieces correctly recalled</a:t>
                </a:r>
              </a:p>
            </c:rich>
          </c:tx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587463800"/>
        <c:crosses val="autoZero"/>
        <c:crossBetween val="between"/>
      </c:valAx>
      <c:spPr>
        <a:ln>
          <a:noFill/>
        </a:ln>
      </c:spPr>
    </c:plotArea>
    <c:legend>
      <c:legendPos val="r"/>
      <c:layout>
        <c:manualLayout>
          <c:xMode val="edge"/>
          <c:yMode val="edge"/>
          <c:x val="0.745684347179358"/>
          <c:y val="0.284937007975209"/>
          <c:w val="0.192149604353374"/>
          <c:h val="0.302392730283947"/>
        </c:manualLayout>
      </c:layout>
      <c:txPr>
        <a:bodyPr/>
        <a:lstStyle/>
        <a:p>
          <a:pPr>
            <a:defRPr sz="2000"/>
          </a:pPr>
          <a:endParaRPr lang="en-US"/>
        </a:p>
      </c:txPr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>
        <c:manualLayout>
          <c:layoutTarget val="inner"/>
          <c:xMode val="edge"/>
          <c:yMode val="edge"/>
          <c:x val="0.142812554680665"/>
          <c:y val="0.0416666666666667"/>
          <c:w val="0.61813188976378"/>
          <c:h val="0.70242672790901"/>
        </c:manualLayout>
      </c:layout>
      <c:scatterChart>
        <c:scatterStyle val="smoothMarker"/>
        <c:ser>
          <c:idx val="0"/>
          <c:order val="0"/>
          <c:tx>
            <c:strRef>
              <c:f>Sheet1!$K$3</c:f>
              <c:strCache>
                <c:ptCount val="1"/>
                <c:pt idx="0">
                  <c:v>Master</c:v>
                </c:pt>
              </c:strCache>
            </c:strRef>
          </c:tx>
          <c:spPr>
            <a:ln>
              <a:solidFill>
                <a:srgbClr val="0000FF"/>
              </a:solidFill>
            </a:ln>
          </c:spPr>
          <c:marker>
            <c:spPr>
              <a:solidFill>
                <a:srgbClr val="0000FF"/>
              </a:solidFill>
              <a:ln>
                <a:solidFill>
                  <a:srgbClr val="0000FF"/>
                </a:solidFill>
              </a:ln>
            </c:spPr>
          </c:marker>
          <c:xVal>
            <c:numRef>
              <c:f>Sheet1!$L$2:$Q$2</c:f>
              <c:numCache>
                <c:formatCode>General</c:formatCode>
                <c:ptCount val="6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</c:numCache>
            </c:numRef>
          </c:xVal>
          <c:yVal>
            <c:numRef>
              <c:f>Sheet1!$L$3:$Q$3</c:f>
              <c:numCache>
                <c:formatCode>General</c:formatCode>
                <c:ptCount val="6"/>
                <c:pt idx="0">
                  <c:v>4.0</c:v>
                </c:pt>
                <c:pt idx="1">
                  <c:v>8.0</c:v>
                </c:pt>
                <c:pt idx="2">
                  <c:v>12.0</c:v>
                </c:pt>
                <c:pt idx="3">
                  <c:v>13.5</c:v>
                </c:pt>
                <c:pt idx="4">
                  <c:v>17.0</c:v>
                </c:pt>
                <c:pt idx="5">
                  <c:v>19.0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Sheet1!$K$4</c:f>
              <c:strCache>
                <c:ptCount val="1"/>
                <c:pt idx="0">
                  <c:v>Class A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Sheet1!$L$2:$Q$2</c:f>
              <c:numCache>
                <c:formatCode>General</c:formatCode>
                <c:ptCount val="6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</c:numCache>
            </c:numRef>
          </c:xVal>
          <c:yVal>
            <c:numRef>
              <c:f>Sheet1!$L$4:$Q$4</c:f>
              <c:numCache>
                <c:formatCode>General</c:formatCode>
                <c:ptCount val="6"/>
                <c:pt idx="0">
                  <c:v>4.0</c:v>
                </c:pt>
                <c:pt idx="1">
                  <c:v>7.0</c:v>
                </c:pt>
                <c:pt idx="2">
                  <c:v>11.0</c:v>
                </c:pt>
                <c:pt idx="3">
                  <c:v>13.5</c:v>
                </c:pt>
                <c:pt idx="4">
                  <c:v>17.0</c:v>
                </c:pt>
                <c:pt idx="5">
                  <c:v>19.0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Sheet1!$K$5</c:f>
              <c:strCache>
                <c:ptCount val="1"/>
                <c:pt idx="0">
                  <c:v>Beginner</c:v>
                </c:pt>
              </c:strCache>
            </c:strRef>
          </c:tx>
          <c:spPr>
            <a:ln>
              <a:solidFill>
                <a:srgbClr val="00CF00"/>
              </a:solidFill>
            </a:ln>
          </c:spPr>
          <c:marker>
            <c:spPr>
              <a:solidFill>
                <a:srgbClr val="00CF00"/>
              </a:solidFill>
              <a:ln>
                <a:solidFill>
                  <a:srgbClr val="00CF00"/>
                </a:solidFill>
              </a:ln>
            </c:spPr>
          </c:marker>
          <c:xVal>
            <c:numRef>
              <c:f>Sheet1!$L$2:$Q$2</c:f>
              <c:numCache>
                <c:formatCode>General</c:formatCode>
                <c:ptCount val="6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</c:numCache>
            </c:numRef>
          </c:xVal>
          <c:yVal>
            <c:numRef>
              <c:f>Sheet1!$L$5:$Q$5</c:f>
              <c:numCache>
                <c:formatCode>General</c:formatCode>
                <c:ptCount val="6"/>
                <c:pt idx="0">
                  <c:v>3.0</c:v>
                </c:pt>
                <c:pt idx="1">
                  <c:v>7.0</c:v>
                </c:pt>
                <c:pt idx="2">
                  <c:v>10.0</c:v>
                </c:pt>
                <c:pt idx="3">
                  <c:v>13.5</c:v>
                </c:pt>
                <c:pt idx="4">
                  <c:v>17.0</c:v>
                </c:pt>
                <c:pt idx="5">
                  <c:v>19.0</c:v>
                </c:pt>
              </c:numCache>
            </c:numRef>
          </c:yVal>
          <c:smooth val="1"/>
        </c:ser>
        <c:axId val="100905128"/>
        <c:axId val="100826920"/>
      </c:scatterChart>
      <c:valAx>
        <c:axId val="10090512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trials</a:t>
                </a:r>
              </a:p>
            </c:rich>
          </c:tx>
        </c:title>
        <c:numFmt formatCode="General" sourceLinked="1"/>
        <c:tickLblPos val="nextTo"/>
        <c:crossAx val="100826920"/>
        <c:crosses val="autoZero"/>
        <c:crossBetween val="midCat"/>
        <c:majorUnit val="1.0"/>
        <c:minorUnit val="0.4"/>
      </c:valAx>
      <c:valAx>
        <c:axId val="100826920"/>
        <c:scaling>
          <c:orientation val="minMax"/>
          <c:max val="25.0"/>
        </c:scaling>
        <c:axPos val="l"/>
        <c:majorGridlines>
          <c:spPr>
            <a:ln>
              <a:noFill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# pieces correctly recalled</a:t>
                </a:r>
              </a:p>
            </c:rich>
          </c:tx>
        </c:title>
        <c:numFmt formatCode="General" sourceLinked="1"/>
        <c:tickLblPos val="nextTo"/>
        <c:crossAx val="100905128"/>
        <c:crosses val="autoZero"/>
        <c:crossBetween val="midCat"/>
      </c:valAx>
    </c:plotArea>
    <c:legend>
      <c:legendPos val="r"/>
    </c:legend>
    <c:plotVisOnly val="1"/>
    <c:dispBlanksAs val="gap"/>
  </c:chart>
  <c:txPr>
    <a:bodyPr/>
    <a:lstStyle/>
    <a:p>
      <a:pPr>
        <a:defRPr sz="1600" b="1" i="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 sz="975" b="1" i="0" u="none" strike="noStrike" baseline="0">
                <a:solidFill>
                  <a:srgbClr val="000000"/>
                </a:solidFill>
                <a:latin typeface="Verdana"/>
                <a:ea typeface="Verdana"/>
                <a:cs typeface="Verdana"/>
              </a:defRPr>
            </a:pPr>
            <a:r>
              <a:rPr lang="en-US"/>
              <a:t>Science of Learning</a:t>
            </a:r>
          </a:p>
        </c:rich>
      </c:tx>
      <c:layout>
        <c:manualLayout>
          <c:xMode val="edge"/>
          <c:yMode val="edge"/>
          <c:x val="0.372146637306579"/>
          <c:y val="0.0314466374515941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0958905907309533"/>
          <c:y val="0.122642004655078"/>
          <c:w val="0.856165576625567"/>
          <c:h val="0.754719298838256"/>
        </c:manualLayout>
      </c:layout>
      <c:barChart>
        <c:barDir val="col"/>
        <c:grouping val="clustered"/>
        <c:ser>
          <c:idx val="0"/>
          <c:order val="0"/>
          <c:spPr>
            <a:solidFill>
              <a:srgbClr val="660066"/>
            </a:solidFill>
            <a:ln w="25400">
              <a:noFill/>
            </a:ln>
            <a:effectLst>
              <a:outerShdw dist="35921" dir="2700000" algn="br">
                <a:srgbClr val="000000"/>
              </a:outerShdw>
            </a:effectLst>
          </c:spPr>
          <c:val>
            <c:numRef>
              <c:f>Sheet1!$A$4:$A$10</c:f>
              <c:numCache>
                <c:formatCode>General</c:formatCode>
                <c:ptCount val="7"/>
                <c:pt idx="0">
                  <c:v>90.0</c:v>
                </c:pt>
                <c:pt idx="1">
                  <c:v>75.0</c:v>
                </c:pt>
                <c:pt idx="2">
                  <c:v>50.0</c:v>
                </c:pt>
                <c:pt idx="3">
                  <c:v>30.0</c:v>
                </c:pt>
                <c:pt idx="4">
                  <c:v>20.0</c:v>
                </c:pt>
                <c:pt idx="5">
                  <c:v>10.0</c:v>
                </c:pt>
                <c:pt idx="6">
                  <c:v>5.0</c:v>
                </c:pt>
              </c:numCache>
            </c:numRef>
          </c:val>
        </c:ser>
        <c:axId val="101196168"/>
        <c:axId val="569343112"/>
      </c:barChart>
      <c:catAx>
        <c:axId val="101196168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25" b="0" i="0" u="none" strike="noStrike" baseline="0">
                <a:solidFill>
                  <a:srgbClr val="000000"/>
                </a:solidFill>
                <a:latin typeface="Verdana"/>
                <a:ea typeface="Verdana"/>
                <a:cs typeface="Verdana"/>
              </a:defRPr>
            </a:pPr>
            <a:endParaRPr lang="en-US"/>
          </a:p>
        </c:txPr>
        <c:crossAx val="569343112"/>
        <c:crosses val="autoZero"/>
        <c:auto val="1"/>
        <c:lblAlgn val="ctr"/>
        <c:lblOffset val="100"/>
        <c:tickLblSkip val="1"/>
        <c:tickMarkSkip val="1"/>
      </c:catAx>
      <c:valAx>
        <c:axId val="569343112"/>
        <c:scaling>
          <c:orientation val="minMax"/>
        </c:scaling>
        <c:axPos val="l"/>
        <c:majorGridlines>
          <c:spPr>
            <a:ln w="3175">
              <a:solidFill>
                <a:srgbClr val="FFFFFF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825" b="1" i="0" u="none" strike="noStrike" baseline="0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</a:defRPr>
                </a:pPr>
                <a:r>
                  <a:rPr lang="en-US"/>
                  <a:t>Avg. Retention Rate</a:t>
                </a:r>
              </a:p>
            </c:rich>
          </c:tx>
          <c:layout>
            <c:manualLayout>
              <c:xMode val="edge"/>
              <c:yMode val="edge"/>
              <c:x val="0.0296804066563529"/>
              <c:y val="0.377359649419128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25" b="0" i="0" u="none" strike="noStrike" baseline="0">
                <a:solidFill>
                  <a:srgbClr val="000000"/>
                </a:solidFill>
                <a:latin typeface="Verdana"/>
                <a:ea typeface="Verdana"/>
                <a:cs typeface="Verdana"/>
              </a:defRPr>
            </a:pPr>
            <a:endParaRPr lang="en-US"/>
          </a:p>
        </c:txPr>
        <c:crossAx val="10119616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825" b="0" i="0" u="none" strike="noStrike" baseline="0">
          <a:solidFill>
            <a:srgbClr val="000000"/>
          </a:solidFill>
          <a:latin typeface="Verdana"/>
          <a:ea typeface="Verdana"/>
          <a:cs typeface="Verdana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 sz="975" b="1" i="0" u="none" strike="noStrike" baseline="0">
                <a:solidFill>
                  <a:srgbClr val="000000"/>
                </a:solidFill>
                <a:latin typeface="Verdana"/>
                <a:ea typeface="Verdana"/>
                <a:cs typeface="Verdana"/>
              </a:defRPr>
            </a:pPr>
            <a:r>
              <a:rPr lang="en-US"/>
              <a:t>Science of Learning</a:t>
            </a:r>
          </a:p>
        </c:rich>
      </c:tx>
      <c:layout>
        <c:manualLayout>
          <c:xMode val="edge"/>
          <c:yMode val="edge"/>
          <c:x val="0.372146637306579"/>
          <c:y val="0.0314466374515941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0958905907309533"/>
          <c:y val="0.122642004655078"/>
          <c:w val="0.856165576625567"/>
          <c:h val="0.754719298838256"/>
        </c:manualLayout>
      </c:layout>
      <c:barChart>
        <c:barDir val="col"/>
        <c:grouping val="clustered"/>
        <c:ser>
          <c:idx val="0"/>
          <c:order val="0"/>
          <c:spPr>
            <a:solidFill>
              <a:srgbClr val="660066"/>
            </a:solidFill>
            <a:ln w="25400">
              <a:noFill/>
            </a:ln>
            <a:effectLst>
              <a:outerShdw dist="35921" dir="2700000" algn="br">
                <a:srgbClr val="000000"/>
              </a:outerShdw>
            </a:effectLst>
          </c:spPr>
          <c:val>
            <c:numRef>
              <c:f>Sheet1!$A$4:$A$10</c:f>
              <c:numCache>
                <c:formatCode>General</c:formatCode>
                <c:ptCount val="7"/>
                <c:pt idx="0">
                  <c:v>90.0</c:v>
                </c:pt>
                <c:pt idx="1">
                  <c:v>75.0</c:v>
                </c:pt>
                <c:pt idx="2">
                  <c:v>50.0</c:v>
                </c:pt>
                <c:pt idx="3">
                  <c:v>30.0</c:v>
                </c:pt>
                <c:pt idx="4">
                  <c:v>20.0</c:v>
                </c:pt>
                <c:pt idx="5">
                  <c:v>10.0</c:v>
                </c:pt>
                <c:pt idx="6">
                  <c:v>5.0</c:v>
                </c:pt>
              </c:numCache>
            </c:numRef>
          </c:val>
        </c:ser>
        <c:axId val="531169144"/>
        <c:axId val="100802712"/>
      </c:barChart>
      <c:catAx>
        <c:axId val="531169144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25" b="0" i="0" u="none" strike="noStrike" baseline="0">
                <a:solidFill>
                  <a:srgbClr val="000000"/>
                </a:solidFill>
                <a:latin typeface="Verdana"/>
                <a:ea typeface="Verdana"/>
                <a:cs typeface="Verdana"/>
              </a:defRPr>
            </a:pPr>
            <a:endParaRPr lang="en-US"/>
          </a:p>
        </c:txPr>
        <c:crossAx val="100802712"/>
        <c:crosses val="autoZero"/>
        <c:auto val="1"/>
        <c:lblAlgn val="ctr"/>
        <c:lblOffset val="100"/>
        <c:tickLblSkip val="1"/>
        <c:tickMarkSkip val="1"/>
      </c:catAx>
      <c:valAx>
        <c:axId val="100802712"/>
        <c:scaling>
          <c:orientation val="minMax"/>
        </c:scaling>
        <c:axPos val="l"/>
        <c:majorGridlines>
          <c:spPr>
            <a:ln w="3175">
              <a:solidFill>
                <a:srgbClr val="FFFFFF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825" b="1" i="0" u="none" strike="noStrike" baseline="0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</a:defRPr>
                </a:pPr>
                <a:r>
                  <a:rPr lang="en-US"/>
                  <a:t>Avg. Retention Rate</a:t>
                </a:r>
              </a:p>
            </c:rich>
          </c:tx>
          <c:layout>
            <c:manualLayout>
              <c:xMode val="edge"/>
              <c:yMode val="edge"/>
              <c:x val="0.0296804066563529"/>
              <c:y val="0.377359649419128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25" b="0" i="0" u="none" strike="noStrike" baseline="0">
                <a:solidFill>
                  <a:srgbClr val="000000"/>
                </a:solidFill>
                <a:latin typeface="Verdana"/>
                <a:ea typeface="Verdana"/>
                <a:cs typeface="Verdana"/>
              </a:defRPr>
            </a:pPr>
            <a:endParaRPr lang="en-US"/>
          </a:p>
        </c:txPr>
        <c:crossAx val="53116914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825" b="0" i="0" u="none" strike="noStrike" baseline="0">
          <a:solidFill>
            <a:srgbClr val="000000"/>
          </a:solidFill>
          <a:latin typeface="Verdana"/>
          <a:ea typeface="Verdana"/>
          <a:cs typeface="Verdana"/>
        </a:defRPr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 sz="975" b="1" i="0" u="none" strike="noStrike" baseline="0">
                <a:solidFill>
                  <a:srgbClr val="000000"/>
                </a:solidFill>
                <a:latin typeface="Verdana"/>
                <a:ea typeface="Verdana"/>
                <a:cs typeface="Verdana"/>
              </a:defRPr>
            </a:pPr>
            <a:r>
              <a:rPr lang="en-US"/>
              <a:t>Science of Learning</a:t>
            </a:r>
          </a:p>
        </c:rich>
      </c:tx>
      <c:layout>
        <c:manualLayout>
          <c:xMode val="edge"/>
          <c:yMode val="edge"/>
          <c:x val="0.372146637306579"/>
          <c:y val="0.0314466374515941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0958905907309533"/>
          <c:y val="0.122642004655078"/>
          <c:w val="0.856165576625567"/>
          <c:h val="0.754719298838256"/>
        </c:manualLayout>
      </c:layout>
      <c:barChart>
        <c:barDir val="col"/>
        <c:grouping val="clustered"/>
        <c:ser>
          <c:idx val="0"/>
          <c:order val="0"/>
          <c:spPr>
            <a:solidFill>
              <a:srgbClr val="660066"/>
            </a:solidFill>
            <a:ln w="25400">
              <a:noFill/>
            </a:ln>
            <a:effectLst>
              <a:outerShdw dist="35921" dir="2700000" algn="br">
                <a:srgbClr val="000000"/>
              </a:outerShdw>
            </a:effectLst>
          </c:spPr>
          <c:val>
            <c:numRef>
              <c:f>Sheet1!$A$4:$A$10</c:f>
              <c:numCache>
                <c:formatCode>General</c:formatCode>
                <c:ptCount val="7"/>
                <c:pt idx="0">
                  <c:v>90.0</c:v>
                </c:pt>
                <c:pt idx="1">
                  <c:v>75.0</c:v>
                </c:pt>
                <c:pt idx="2">
                  <c:v>50.0</c:v>
                </c:pt>
                <c:pt idx="3">
                  <c:v>30.0</c:v>
                </c:pt>
                <c:pt idx="4">
                  <c:v>20.0</c:v>
                </c:pt>
                <c:pt idx="5">
                  <c:v>10.0</c:v>
                </c:pt>
                <c:pt idx="6">
                  <c:v>5.0</c:v>
                </c:pt>
              </c:numCache>
            </c:numRef>
          </c:val>
        </c:ser>
        <c:axId val="523260648"/>
        <c:axId val="101130440"/>
      </c:barChart>
      <c:catAx>
        <c:axId val="523260648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25" b="0" i="0" u="none" strike="noStrike" baseline="0">
                <a:solidFill>
                  <a:srgbClr val="000000"/>
                </a:solidFill>
                <a:latin typeface="Verdana"/>
                <a:ea typeface="Verdana"/>
                <a:cs typeface="Verdana"/>
              </a:defRPr>
            </a:pPr>
            <a:endParaRPr lang="en-US"/>
          </a:p>
        </c:txPr>
        <c:crossAx val="101130440"/>
        <c:crosses val="autoZero"/>
        <c:auto val="1"/>
        <c:lblAlgn val="ctr"/>
        <c:lblOffset val="100"/>
        <c:tickLblSkip val="1"/>
        <c:tickMarkSkip val="1"/>
      </c:catAx>
      <c:valAx>
        <c:axId val="101130440"/>
        <c:scaling>
          <c:orientation val="minMax"/>
        </c:scaling>
        <c:axPos val="l"/>
        <c:majorGridlines>
          <c:spPr>
            <a:ln w="3175">
              <a:solidFill>
                <a:srgbClr val="FFFFFF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825" b="1" i="0" u="none" strike="noStrike" baseline="0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</a:defRPr>
                </a:pPr>
                <a:r>
                  <a:rPr lang="en-US"/>
                  <a:t>Avg. Retention Rate</a:t>
                </a:r>
              </a:p>
            </c:rich>
          </c:tx>
          <c:layout>
            <c:manualLayout>
              <c:xMode val="edge"/>
              <c:yMode val="edge"/>
              <c:x val="0.0296804066563529"/>
              <c:y val="0.377359649419128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25" b="0" i="0" u="none" strike="noStrike" baseline="0">
                <a:solidFill>
                  <a:srgbClr val="000000"/>
                </a:solidFill>
                <a:latin typeface="Verdana"/>
                <a:ea typeface="Verdana"/>
                <a:cs typeface="Verdana"/>
              </a:defRPr>
            </a:pPr>
            <a:endParaRPr lang="en-US"/>
          </a:p>
        </c:txPr>
        <c:crossAx val="52326064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825" b="0" i="0" u="none" strike="noStrike" baseline="0">
          <a:solidFill>
            <a:srgbClr val="000000"/>
          </a:solidFill>
          <a:latin typeface="Verdana"/>
          <a:ea typeface="Verdana"/>
          <a:cs typeface="Verdana"/>
        </a:defRPr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366C6BB-B391-4C45-9108-39611E51496A}" type="datetimeFigureOut">
              <a:rPr lang="en-US"/>
              <a:pPr>
                <a:defRPr/>
              </a:pPr>
              <a:t>3/10/12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C52C886-559E-45B4-B30A-6456BC3CA7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lIns="45720" tIns="0" rIns="45720" bIns="0" rtlCol="0" anchor="b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788"/>
            <a:ext cx="1984375" cy="27305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289B6303-94D1-44D2-9348-D65F18711932}" type="datetimeFigureOut">
              <a:rPr lang="en-US"/>
              <a:pPr>
                <a:defRPr/>
              </a:pPr>
              <a:t>3/10/12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25" y="6300788"/>
            <a:ext cx="3813175" cy="27305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638" y="6300788"/>
            <a:ext cx="685800" cy="27305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pPr>
              <a:defRPr/>
            </a:pPr>
            <a:fld id="{96F4D301-D0B1-413F-8117-D28E7A4F62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DBBA2-CA25-4827-8D25-CC9AE8555735}" type="datetimeFigureOut">
              <a:rPr lang="en-US"/>
              <a:pPr>
                <a:defRPr/>
              </a:pPr>
              <a:t>3/10/12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493B1-D827-43F0-BD51-8886BA59EF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7F913-1FE2-47C4-A1CB-A8DEAA214228}" type="datetimeFigureOut">
              <a:rPr lang="en-US"/>
              <a:pPr>
                <a:defRPr/>
              </a:pPr>
              <a:t>3/10/12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DFDE6-2B5B-4144-BD33-7BA509CC61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151F5-EDBD-40F9-A60F-29BC4B19DC04}" type="datetimeFigureOut">
              <a:rPr lang="en-US"/>
              <a:pPr>
                <a:defRPr/>
              </a:pPr>
              <a:t>3/10/12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8250D-A782-426C-99FB-C5659A7799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E03C5-2EF9-4B59-A674-65ED3C788A96}" type="datetimeFigureOut">
              <a:rPr lang="en-US"/>
              <a:pPr>
                <a:defRPr/>
              </a:pPr>
              <a:t>3/10/12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E7EDE-E2D9-4C0F-A9AB-5D795B5363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6CE40-4B8B-417A-BA44-DB2F78203001}" type="datetimeFigureOut">
              <a:rPr lang="en-US"/>
              <a:pPr>
                <a:defRPr/>
              </a:pPr>
              <a:t>3/10/12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3482E-C11D-4CF4-AF56-C65A0B111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7"/>
          <p:cNvGrpSpPr>
            <a:grpSpLocks/>
          </p:cNvGrpSpPr>
          <p:nvPr/>
        </p:nvGrpSpPr>
        <p:grpSpPr bwMode="auto">
          <a:xfrm rot="-178369">
            <a:off x="628650" y="506413"/>
            <a:ext cx="3851275" cy="5514975"/>
            <a:chOff x="1524000" y="381000"/>
            <a:chExt cx="3657600" cy="4737978"/>
          </a:xfrm>
        </p:grpSpPr>
        <p:sp>
          <p:nvSpPr>
            <p:cNvPr id="6" name="Rectangle 9"/>
            <p:cNvSpPr/>
            <p:nvPr userDrawn="1"/>
          </p:nvSpPr>
          <p:spPr>
            <a:xfrm>
              <a:off x="1516863" y="380656"/>
              <a:ext cx="3657600" cy="47243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3D617-5117-477B-8639-6DCC8230B386}" type="datetimeFigureOut">
              <a:rPr lang="en-US"/>
              <a:pPr>
                <a:defRPr/>
              </a:pPr>
              <a:t>3/10/12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0F48B-E27B-4B41-A58C-BA35CF34FE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3"/>
          <p:cNvGrpSpPr>
            <a:grpSpLocks/>
          </p:cNvGrpSpPr>
          <p:nvPr/>
        </p:nvGrpSpPr>
        <p:grpSpPr bwMode="auto">
          <a:xfrm rot="-385649">
            <a:off x="312738" y="3521075"/>
            <a:ext cx="4089400" cy="3025775"/>
            <a:chOff x="1524000" y="381000"/>
            <a:chExt cx="3657600" cy="4737978"/>
          </a:xfrm>
        </p:grpSpPr>
        <p:sp>
          <p:nvSpPr>
            <p:cNvPr id="7" name="Rectangle 14"/>
            <p:cNvSpPr/>
            <p:nvPr userDrawn="1"/>
          </p:nvSpPr>
          <p:spPr>
            <a:xfrm>
              <a:off x="1517342" y="379648"/>
              <a:ext cx="3657600" cy="47255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grpSp>
        <p:nvGrpSpPr>
          <p:cNvPr id="9" name="Group 9"/>
          <p:cNvGrpSpPr>
            <a:grpSpLocks/>
          </p:cNvGrpSpPr>
          <p:nvPr/>
        </p:nvGrpSpPr>
        <p:grpSpPr bwMode="auto">
          <a:xfrm rot="232774">
            <a:off x="169863" y="241300"/>
            <a:ext cx="4087812" cy="3025775"/>
            <a:chOff x="1524000" y="381000"/>
            <a:chExt cx="3657600" cy="4737978"/>
          </a:xfrm>
        </p:grpSpPr>
        <p:sp>
          <p:nvSpPr>
            <p:cNvPr id="10" name="Rectangle 10"/>
            <p:cNvSpPr/>
            <p:nvPr userDrawn="1"/>
          </p:nvSpPr>
          <p:spPr>
            <a:xfrm>
              <a:off x="1523760" y="381014"/>
              <a:ext cx="3657600" cy="47255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1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44187-ADCD-40C4-9520-162C89E7F1E8}" type="datetimeFigureOut">
              <a:rPr lang="en-US"/>
              <a:pPr>
                <a:defRPr/>
              </a:pPr>
              <a:t>3/10/12</a:t>
            </a:fld>
            <a:endParaRPr lang="en-US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86479-C3E7-41BD-9AAB-D9C297E88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8"/>
          <p:cNvGrpSpPr>
            <a:grpSpLocks/>
          </p:cNvGrpSpPr>
          <p:nvPr/>
        </p:nvGrpSpPr>
        <p:grpSpPr bwMode="auto">
          <a:xfrm rot="232774">
            <a:off x="2058988" y="379413"/>
            <a:ext cx="5032375" cy="3443287"/>
            <a:chOff x="1524000" y="381000"/>
            <a:chExt cx="3657600" cy="4737978"/>
          </a:xfrm>
        </p:grpSpPr>
        <p:sp>
          <p:nvSpPr>
            <p:cNvPr id="6" name="Rectangle 9"/>
            <p:cNvSpPr/>
            <p:nvPr userDrawn="1"/>
          </p:nvSpPr>
          <p:spPr>
            <a:xfrm>
              <a:off x="1523766" y="381015"/>
              <a:ext cx="3657600" cy="47248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38321-F9A7-4525-93E9-F984CF0A8CD5}" type="datetimeFigureOut">
              <a:rPr lang="en-US"/>
              <a:pPr>
                <a:defRPr/>
              </a:pPr>
              <a:t>3/10/12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9FE32-0DE3-40C5-AE29-E970697CD0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3"/>
          <p:cNvGrpSpPr>
            <a:grpSpLocks/>
          </p:cNvGrpSpPr>
          <p:nvPr/>
        </p:nvGrpSpPr>
        <p:grpSpPr bwMode="auto">
          <a:xfrm rot="-180000">
            <a:off x="114300" y="115888"/>
            <a:ext cx="3968750" cy="3705225"/>
            <a:chOff x="1524000" y="381000"/>
            <a:chExt cx="3657600" cy="4737978"/>
          </a:xfrm>
        </p:grpSpPr>
        <p:sp>
          <p:nvSpPr>
            <p:cNvPr id="7" name="Rectangle 14"/>
            <p:cNvSpPr/>
            <p:nvPr userDrawn="1"/>
          </p:nvSpPr>
          <p:spPr>
            <a:xfrm>
              <a:off x="1516963" y="380479"/>
              <a:ext cx="3657600" cy="47237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grpSp>
        <p:nvGrpSpPr>
          <p:cNvPr id="9" name="Group 9"/>
          <p:cNvGrpSpPr>
            <a:grpSpLocks/>
          </p:cNvGrpSpPr>
          <p:nvPr/>
        </p:nvGrpSpPr>
        <p:grpSpPr bwMode="auto">
          <a:xfrm rot="360000">
            <a:off x="4165600" y="323850"/>
            <a:ext cx="4792663" cy="3443288"/>
            <a:chOff x="1524000" y="381000"/>
            <a:chExt cx="3657600" cy="4737978"/>
          </a:xfrm>
        </p:grpSpPr>
        <p:sp>
          <p:nvSpPr>
            <p:cNvPr id="10" name="Rectangle 10"/>
            <p:cNvSpPr/>
            <p:nvPr userDrawn="1"/>
          </p:nvSpPr>
          <p:spPr>
            <a:xfrm>
              <a:off x="1523620" y="381036"/>
              <a:ext cx="3657600" cy="47248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1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7B6DC-9797-4574-967A-13199012755E}" type="datetimeFigureOut">
              <a:rPr lang="en-US"/>
              <a:pPr>
                <a:defRPr/>
              </a:pPr>
              <a:t>3/10/12</a:t>
            </a:fld>
            <a:endParaRPr lang="en-US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C48CC-D23A-4660-B47C-A6EC3EECD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CDEDD-149A-4847-9B02-D8C29AB221BE}" type="datetimeFigureOut">
              <a:rPr lang="en-US"/>
              <a:pPr>
                <a:defRPr/>
              </a:pPr>
              <a:t>3/10/12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61A4A-7F9D-4C81-963D-FD2BF39DF2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1EF99-90E9-4930-A06C-6ABE7D7120E0}" type="datetimeFigureOut">
              <a:rPr lang="en-US"/>
              <a:pPr>
                <a:defRPr/>
              </a:pPr>
              <a:t>3/10/12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9B2EF-4A18-479D-B6DA-72595F81D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B0F04-6560-45D8-AB43-DD15F52214B1}" type="datetimeFigureOut">
              <a:rPr lang="en-US"/>
              <a:pPr>
                <a:defRPr/>
              </a:pPr>
              <a:t>3/10/12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C1FFD-C76E-4644-994C-9FAE80DB6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xfrm>
            <a:off x="457200" y="6299200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pPr>
              <a:defRPr/>
            </a:pPr>
            <a:fld id="{C005C7E0-9705-4527-8BB1-42A95A6ADA60}" type="datetimeFigureOut">
              <a:rPr lang="en-US"/>
              <a:pPr>
                <a:defRPr/>
              </a:pPr>
              <a:t>3/10/12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962400" y="6299200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264525" y="6311900"/>
            <a:ext cx="685800" cy="265113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pPr>
              <a:defRPr/>
            </a:pPr>
            <a:fld id="{2099CC99-8FFA-48C8-A6DB-1021024DEA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lIns="45720" tIns="0" rIns="45720" bIns="0" rtlCol="0" anchor="b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tIns="0" rIns="45720" bIns="0" rtlCol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45F3E2-D79D-4BCE-BD07-B501A85AAE09}" type="datetimeFigureOut">
              <a:rPr lang="en-US"/>
              <a:pPr>
                <a:defRPr/>
              </a:pPr>
              <a:t>3/10/12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DD939-2C3C-4FF3-9FE4-45B37DC77C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8062C-617A-41EB-B47B-5D4BCD4FBB84}" type="datetimeFigureOut">
              <a:rPr lang="en-US"/>
              <a:pPr>
                <a:defRPr/>
              </a:pPr>
              <a:t>3/10/12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D2F58-DB23-4440-9289-F11F4CAA93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8"/>
          <p:cNvGrpSpPr>
            <a:grpSpLocks/>
          </p:cNvGrpSpPr>
          <p:nvPr/>
        </p:nvGrpSpPr>
        <p:grpSpPr bwMode="auto">
          <a:xfrm rot="-360000">
            <a:off x="654050" y="444500"/>
            <a:ext cx="5416550" cy="3630613"/>
            <a:chOff x="1524000" y="381000"/>
            <a:chExt cx="3657600" cy="4737978"/>
          </a:xfrm>
        </p:grpSpPr>
        <p:sp>
          <p:nvSpPr>
            <p:cNvPr id="6" name="Rectangle 9"/>
            <p:cNvSpPr/>
            <p:nvPr userDrawn="1"/>
          </p:nvSpPr>
          <p:spPr>
            <a:xfrm>
              <a:off x="1519062" y="379957"/>
              <a:ext cx="3657600" cy="47234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717A6-E80D-4599-9A87-D32AFDFAE1A6}" type="datetimeFigureOut">
              <a:rPr lang="en-US"/>
              <a:pPr>
                <a:defRPr/>
              </a:pPr>
              <a:t>3/10/12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0A627-736A-49D3-9945-9D929C094B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E2394-14DC-4681-A440-1E01A09170E1}" type="datetimeFigureOut">
              <a:rPr lang="en-US"/>
              <a:pPr>
                <a:defRPr/>
              </a:pPr>
              <a:t>3/10/12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6DEA3-5977-4F1B-82FD-B6A21FC1F8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Comparison-Underlin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7263" y="1897063"/>
            <a:ext cx="32289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Comparison-Underlin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16488" y="1897063"/>
            <a:ext cx="32289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1" descr="Comparison-Underlin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7263" y="1897063"/>
            <a:ext cx="32289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" descr="Comparison-Underlin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16488" y="1897063"/>
            <a:ext cx="32289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0A757-7798-4F8B-954F-4E641ACD9941}" type="datetimeFigureOut">
              <a:rPr lang="en-US"/>
              <a:pPr>
                <a:defRPr/>
              </a:pPr>
              <a:t>3/10/12</a:t>
            </a:fld>
            <a:endParaRPr lang="en-US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2B170-B236-4E5F-AC4D-843E23CB2A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1996B-B011-46D3-9552-688CA8F1F907}" type="datetimeFigureOut">
              <a:rPr lang="en-US"/>
              <a:pPr>
                <a:defRPr/>
              </a:pPr>
              <a:t>3/10/12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DD0D-8402-4FC5-B492-4152FC4981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14400" y="503238"/>
            <a:ext cx="7313613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14400" y="1735138"/>
            <a:ext cx="7313613" cy="405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2863" y="6315075"/>
            <a:ext cx="1295400" cy="265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pPr>
              <a:defRPr/>
            </a:pPr>
            <a:fld id="{DD76D5EE-642C-45B3-91F3-D3D6397B9C56}" type="datetimeFigureOut">
              <a:rPr lang="en-US"/>
              <a:pPr>
                <a:defRPr/>
              </a:pPr>
              <a:t>3/10/12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3350" y="6305550"/>
            <a:ext cx="3717925" cy="2587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575" y="5476875"/>
            <a:ext cx="1482725" cy="850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pPr>
              <a:defRPr/>
            </a:pPr>
            <a:fld id="{49AD6B24-FFFF-4512-8982-6B31F5D088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82" r:id="rId3"/>
    <p:sldLayoutId id="2147483683" r:id="rId4"/>
    <p:sldLayoutId id="2147483684" r:id="rId5"/>
    <p:sldLayoutId id="2147483685" r:id="rId6"/>
    <p:sldLayoutId id="2147483679" r:id="rId7"/>
    <p:sldLayoutId id="2147483686" r:id="rId8"/>
    <p:sldLayoutId id="2147483678" r:id="rId9"/>
    <p:sldLayoutId id="2147483677" r:id="rId10"/>
    <p:sldLayoutId id="2147483676" r:id="rId11"/>
    <p:sldLayoutId id="2147483675" r:id="rId12"/>
    <p:sldLayoutId id="2147483674" r:id="rId13"/>
    <p:sldLayoutId id="2147483673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pitchFamily="18" charset="0"/>
        </a:defRPr>
      </a:lvl9pPr>
    </p:titleStyle>
    <p:bodyStyle>
      <a:lvl1pPr marL="463550" indent="-463550" algn="l" rtl="0" eaLnBrk="0" fontAlgn="base" hangingPunct="0">
        <a:spcBef>
          <a:spcPts val="2000"/>
        </a:spcBef>
        <a:spcAft>
          <a:spcPct val="0"/>
        </a:spcAft>
        <a:buSzPct val="90000"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ts val="600"/>
        </a:spcBef>
        <a:spcAft>
          <a:spcPct val="0"/>
        </a:spcAft>
        <a:buSzPct val="90000"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rtl="0" eaLnBrk="0" fontAlgn="base" hangingPunct="0">
        <a:spcBef>
          <a:spcPts val="600"/>
        </a:spcBef>
        <a:spcAft>
          <a:spcPct val="0"/>
        </a:spcAft>
        <a:buSzPct val="90000"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rtl="0" eaLnBrk="0" fontAlgn="base" hangingPunct="0">
        <a:spcBef>
          <a:spcPts val="600"/>
        </a:spcBef>
        <a:spcAft>
          <a:spcPct val="0"/>
        </a:spcAft>
        <a:buSzPct val="90000"/>
        <a:buBlip>
          <a:blip r:embed="rId24"/>
        </a:buBlip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rtl="0" eaLnBrk="0" fontAlgn="base" hangingPunct="0">
        <a:spcBef>
          <a:spcPts val="600"/>
        </a:spcBef>
        <a:spcAft>
          <a:spcPct val="0"/>
        </a:spcAft>
        <a:buSzPct val="90000"/>
        <a:buBlip>
          <a:blip r:embed="rId24"/>
        </a:buBlip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3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50" y="1304925"/>
            <a:ext cx="66675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671638" y="312738"/>
            <a:ext cx="5800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000" b="1">
                <a:solidFill>
                  <a:srgbClr val="70E4F0"/>
                </a:solidFill>
              </a:rPr>
              <a:t>Assessment Workshop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714375" y="6003925"/>
            <a:ext cx="204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70E4F0"/>
                </a:solidFill>
              </a:rPr>
              <a:t>Michelle Withers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609600" y="3230563"/>
            <a:ext cx="1343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70E4F0"/>
                </a:solidFill>
              </a:rPr>
              <a:t>David Bos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7239000" y="3230563"/>
            <a:ext cx="175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70E4F0"/>
                </a:solidFill>
              </a:rPr>
              <a:t>Clarissa Dirks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3478213" y="6003925"/>
            <a:ext cx="1622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70E4F0"/>
                </a:solidFill>
              </a:rPr>
              <a:t>Rebecca Orr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5816600" y="6003925"/>
            <a:ext cx="2613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70E4F0"/>
                </a:solidFill>
              </a:rPr>
              <a:t>Pushpa Ramakrishna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Box 5"/>
          <p:cNvSpPr txBox="1">
            <a:spLocks noChangeArrowheads="1"/>
          </p:cNvSpPr>
          <p:nvPr/>
        </p:nvSpPr>
        <p:spPr bwMode="auto">
          <a:xfrm>
            <a:off x="6924675" y="2192338"/>
            <a:ext cx="2219325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400" b="1">
                <a:latin typeface="Goudy Old Style" pitchFamily="18" charset="0"/>
              </a:rPr>
              <a:t>Audio-visual</a:t>
            </a:r>
          </a:p>
          <a:p>
            <a:pPr>
              <a:buFont typeface="Arial" charset="0"/>
              <a:buChar char="•"/>
            </a:pPr>
            <a:r>
              <a:rPr lang="en-US" sz="2400" b="1">
                <a:latin typeface="Goudy Old Style" pitchFamily="18" charset="0"/>
              </a:rPr>
              <a:t>Demonstration</a:t>
            </a:r>
          </a:p>
          <a:p>
            <a:pPr>
              <a:buFont typeface="Arial" charset="0"/>
              <a:buChar char="•"/>
            </a:pPr>
            <a:r>
              <a:rPr lang="en-US" sz="2400" b="1">
                <a:latin typeface="Goudy Old Style" pitchFamily="18" charset="0"/>
              </a:rPr>
              <a:t>Discussion</a:t>
            </a:r>
          </a:p>
          <a:p>
            <a:pPr>
              <a:buFont typeface="Arial" charset="0"/>
              <a:buChar char="•"/>
            </a:pPr>
            <a:r>
              <a:rPr lang="en-US" sz="2400" b="1">
                <a:latin typeface="Goudy Old Style" pitchFamily="18" charset="0"/>
              </a:rPr>
              <a:t>Lecture</a:t>
            </a:r>
          </a:p>
          <a:p>
            <a:pPr>
              <a:buFont typeface="Arial" charset="0"/>
              <a:buChar char="•"/>
            </a:pPr>
            <a:r>
              <a:rPr lang="en-US" sz="2400" b="1">
                <a:latin typeface="Goudy Old Style" pitchFamily="18" charset="0"/>
              </a:rPr>
              <a:t>Practice</a:t>
            </a:r>
          </a:p>
          <a:p>
            <a:pPr>
              <a:buFont typeface="Arial" charset="0"/>
              <a:buChar char="•"/>
            </a:pPr>
            <a:r>
              <a:rPr lang="en-US" sz="2400" b="1">
                <a:latin typeface="Goudy Old Style" pitchFamily="18" charset="0"/>
              </a:rPr>
              <a:t>Reading</a:t>
            </a:r>
          </a:p>
          <a:p>
            <a:pPr>
              <a:buFont typeface="Arial" charset="0"/>
              <a:buChar char="•"/>
            </a:pPr>
            <a:r>
              <a:rPr lang="en-US" sz="2400" b="1">
                <a:latin typeface="Goudy Old Style" pitchFamily="18" charset="0"/>
              </a:rPr>
              <a:t>Teaching</a:t>
            </a:r>
          </a:p>
          <a:p>
            <a:endParaRPr lang="en-US">
              <a:latin typeface="Goudy Old Style" pitchFamily="18" charset="0"/>
            </a:endParaRPr>
          </a:p>
        </p:txBody>
      </p:sp>
      <p:grpSp>
        <p:nvGrpSpPr>
          <p:cNvPr id="31746" name="Group 15"/>
          <p:cNvGrpSpPr>
            <a:grpSpLocks/>
          </p:cNvGrpSpPr>
          <p:nvPr/>
        </p:nvGrpSpPr>
        <p:grpSpPr bwMode="auto">
          <a:xfrm>
            <a:off x="1042988" y="1409700"/>
            <a:ext cx="5562600" cy="4038600"/>
            <a:chOff x="1043650" y="1409700"/>
            <a:chExt cx="5562600" cy="4038600"/>
          </a:xfrm>
        </p:grpSpPr>
        <p:graphicFrame>
          <p:nvGraphicFramePr>
            <p:cNvPr id="5" name="Chart 4"/>
            <p:cNvGraphicFramePr>
              <a:graphicFrameLocks/>
            </p:cNvGraphicFramePr>
            <p:nvPr/>
          </p:nvGraphicFramePr>
          <p:xfrm>
            <a:off x="1043650" y="1409700"/>
            <a:ext cx="5562600" cy="4038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1750" name="TextBox 7"/>
            <p:cNvSpPr txBox="1">
              <a:spLocks noChangeArrowheads="1"/>
            </p:cNvSpPr>
            <p:nvPr/>
          </p:nvSpPr>
          <p:spPr bwMode="auto">
            <a:xfrm>
              <a:off x="5808886" y="4467411"/>
              <a:ext cx="79736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Goudy Old Style" pitchFamily="18" charset="0"/>
                </a:rPr>
                <a:t>lecture</a:t>
              </a:r>
            </a:p>
          </p:txBody>
        </p:sp>
        <p:sp>
          <p:nvSpPr>
            <p:cNvPr id="31751" name="TextBox 8"/>
            <p:cNvSpPr txBox="1">
              <a:spLocks noChangeArrowheads="1"/>
            </p:cNvSpPr>
            <p:nvPr/>
          </p:nvSpPr>
          <p:spPr bwMode="auto">
            <a:xfrm>
              <a:off x="5019252" y="4303060"/>
              <a:ext cx="86433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Goudy Old Style" pitchFamily="18" charset="0"/>
                </a:rPr>
                <a:t>reading</a:t>
              </a:r>
            </a:p>
          </p:txBody>
        </p:sp>
        <p:sp>
          <p:nvSpPr>
            <p:cNvPr id="31752" name="TextBox 9"/>
            <p:cNvSpPr txBox="1">
              <a:spLocks noChangeArrowheads="1"/>
            </p:cNvSpPr>
            <p:nvPr/>
          </p:nvSpPr>
          <p:spPr bwMode="auto">
            <a:xfrm>
              <a:off x="1739648" y="1852706"/>
              <a:ext cx="95410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Goudy Old Style" pitchFamily="18" charset="0"/>
                </a:rPr>
                <a:t>teaching</a:t>
              </a:r>
            </a:p>
          </p:txBody>
        </p:sp>
        <p:sp>
          <p:nvSpPr>
            <p:cNvPr id="31753" name="TextBox 10"/>
            <p:cNvSpPr txBox="1">
              <a:spLocks noChangeArrowheads="1"/>
            </p:cNvSpPr>
            <p:nvPr/>
          </p:nvSpPr>
          <p:spPr bwMode="auto">
            <a:xfrm>
              <a:off x="2413924" y="2299733"/>
              <a:ext cx="89249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Goudy Old Style" pitchFamily="18" charset="0"/>
                </a:rPr>
                <a:t>practice</a:t>
              </a:r>
            </a:p>
          </p:txBody>
        </p:sp>
        <p:sp>
          <p:nvSpPr>
            <p:cNvPr id="31754" name="TextBox 11"/>
            <p:cNvSpPr txBox="1">
              <a:spLocks noChangeArrowheads="1"/>
            </p:cNvSpPr>
            <p:nvPr/>
          </p:nvSpPr>
          <p:spPr bwMode="auto">
            <a:xfrm>
              <a:off x="3086757" y="3089550"/>
              <a:ext cx="111780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Goudy Old Style" pitchFamily="18" charset="0"/>
                </a:rPr>
                <a:t>discussion</a:t>
              </a:r>
            </a:p>
          </p:txBody>
        </p:sp>
        <p:sp>
          <p:nvSpPr>
            <p:cNvPr id="31755" name="TextBox 12"/>
            <p:cNvSpPr txBox="1">
              <a:spLocks noChangeArrowheads="1"/>
            </p:cNvSpPr>
            <p:nvPr/>
          </p:nvSpPr>
          <p:spPr bwMode="auto">
            <a:xfrm>
              <a:off x="3738294" y="3643548"/>
              <a:ext cx="152468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Goudy Old Style" pitchFamily="18" charset="0"/>
                </a:rPr>
                <a:t>demonstration</a:t>
              </a:r>
            </a:p>
          </p:txBody>
        </p:sp>
        <p:sp>
          <p:nvSpPr>
            <p:cNvPr id="31756" name="TextBox 13"/>
            <p:cNvSpPr txBox="1">
              <a:spLocks noChangeArrowheads="1"/>
            </p:cNvSpPr>
            <p:nvPr/>
          </p:nvSpPr>
          <p:spPr bwMode="auto">
            <a:xfrm>
              <a:off x="4450883" y="4028748"/>
              <a:ext cx="126188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Goudy Old Style" pitchFamily="18" charset="0"/>
                </a:rPr>
                <a:t>audio-visual</a:t>
              </a:r>
            </a:p>
          </p:txBody>
        </p:sp>
      </p:grpSp>
      <p:sp>
        <p:nvSpPr>
          <p:cNvPr id="31747" name="TextBox 14"/>
          <p:cNvSpPr txBox="1">
            <a:spLocks noChangeArrowheads="1"/>
          </p:cNvSpPr>
          <p:nvPr/>
        </p:nvSpPr>
        <p:spPr bwMode="auto">
          <a:xfrm>
            <a:off x="2001838" y="373063"/>
            <a:ext cx="467518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b="1">
                <a:latin typeface="Goudy Old Style" pitchFamily="18" charset="0"/>
              </a:rPr>
              <a:t>Science of Learning</a:t>
            </a:r>
          </a:p>
        </p:txBody>
      </p:sp>
      <p:sp>
        <p:nvSpPr>
          <p:cNvPr id="31748" name="Text Box 13"/>
          <p:cNvSpPr txBox="1">
            <a:spLocks noChangeArrowheads="1"/>
          </p:cNvSpPr>
          <p:nvPr/>
        </p:nvSpPr>
        <p:spPr bwMode="auto">
          <a:xfrm>
            <a:off x="231775" y="5756275"/>
            <a:ext cx="8680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b="1"/>
              <a:t>For students, teaching is uncomfortable and lecture is comfortable.</a:t>
            </a:r>
          </a:p>
          <a:p>
            <a:pPr defTabSz="914400"/>
            <a:r>
              <a:rPr lang="en-US" b="1"/>
              <a:t>We need to help students figure out what they don’t know (i.e. metacognition).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ctrTitle"/>
          </p:nvPr>
        </p:nvSpPr>
        <p:spPr>
          <a:xfrm>
            <a:off x="2209800" y="2825750"/>
            <a:ext cx="6477000" cy="1914525"/>
          </a:xfrm>
        </p:spPr>
        <p:txBody>
          <a:bodyPr/>
          <a:lstStyle/>
          <a:p>
            <a:pPr algn="r"/>
            <a:r>
              <a:rPr lang="en-US" smtClean="0"/>
              <a:t>How People Learn</a:t>
            </a:r>
          </a:p>
        </p:txBody>
      </p:sp>
      <p:sp>
        <p:nvSpPr>
          <p:cNvPr id="23554" name="Subtitle 2"/>
          <p:cNvSpPr>
            <a:spLocks noGrp="1"/>
          </p:cNvSpPr>
          <p:nvPr>
            <p:ph type="subTitle" idx="1"/>
          </p:nvPr>
        </p:nvSpPr>
        <p:spPr>
          <a:xfrm>
            <a:off x="855663" y="5141913"/>
            <a:ext cx="7831137" cy="1174750"/>
          </a:xfrm>
        </p:spPr>
        <p:txBody>
          <a:bodyPr/>
          <a:lstStyle/>
          <a:p>
            <a:pPr algn="r">
              <a:spcBef>
                <a:spcPct val="0"/>
              </a:spcBef>
            </a:pPr>
            <a:r>
              <a:rPr lang="en-US" sz="3200" b="1" smtClean="0"/>
              <a:t>Clarissa Dirks –  The Evergreen State College</a:t>
            </a:r>
          </a:p>
          <a:p>
            <a:pPr algn="r">
              <a:spcBef>
                <a:spcPct val="0"/>
              </a:spcBef>
            </a:pPr>
            <a:r>
              <a:rPr lang="en-US" sz="1600" b="1" smtClean="0"/>
              <a:t>Adapted from Mary Pat Wenderoth</a:t>
            </a:r>
          </a:p>
          <a:p>
            <a:pPr algn="r">
              <a:spcBef>
                <a:spcPct val="0"/>
              </a:spcBef>
            </a:pPr>
            <a:r>
              <a:rPr lang="en-US" sz="1600" b="1" smtClean="0"/>
              <a:t>University of Washington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711197" y="786645"/>
            <a:ext cx="4724400" cy="856876"/>
          </a:xfrm>
        </p:spPr>
        <p:txBody>
          <a:bodyPr rtlCol="0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How People Learn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4578" name="TextBox 5"/>
          <p:cNvSpPr txBox="1">
            <a:spLocks noChangeArrowheads="1"/>
          </p:cNvSpPr>
          <p:nvPr/>
        </p:nvSpPr>
        <p:spPr bwMode="auto">
          <a:xfrm>
            <a:off x="1219200" y="1184275"/>
            <a:ext cx="396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Goudy Old Style" pitchFamily="18" charset="0"/>
              </a:rPr>
              <a:t>National Research Council 1999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57200" y="3121025"/>
            <a:ext cx="5943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Goudy Old Style" pitchFamily="18" charset="0"/>
              </a:rPr>
              <a:t>1. Address students’ misconceptions</a:t>
            </a:r>
          </a:p>
        </p:txBody>
      </p:sp>
      <p:sp>
        <p:nvSpPr>
          <p:cNvPr id="24580" name="Text Box 11"/>
          <p:cNvSpPr txBox="1">
            <a:spLocks noChangeArrowheads="1"/>
          </p:cNvSpPr>
          <p:nvPr/>
        </p:nvSpPr>
        <p:spPr bwMode="auto">
          <a:xfrm>
            <a:off x="457200" y="2286000"/>
            <a:ext cx="4343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000000"/>
                </a:solidFill>
                <a:latin typeface="Goudy Old Style" pitchFamily="18" charset="0"/>
              </a:rPr>
              <a:t>Three major findings: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57200" y="3862388"/>
            <a:ext cx="8229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Goudy Old Style" pitchFamily="18" charset="0"/>
              </a:rPr>
              <a:t>2. Build both a deep foundation of factual knowledge</a:t>
            </a:r>
            <a:br>
              <a:rPr lang="en-US" sz="2800">
                <a:solidFill>
                  <a:srgbClr val="000000"/>
                </a:solidFill>
                <a:latin typeface="Goudy Old Style" pitchFamily="18" charset="0"/>
              </a:rPr>
            </a:br>
            <a:r>
              <a:rPr lang="en-US" sz="2800">
                <a:solidFill>
                  <a:srgbClr val="000000"/>
                </a:solidFill>
                <a:latin typeface="Goudy Old Style" pitchFamily="18" charset="0"/>
              </a:rPr>
              <a:t>      AND strong conceptual framework.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57200" y="4983163"/>
            <a:ext cx="8077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Goudy Old Style" pitchFamily="18" charset="0"/>
              </a:rPr>
              <a:t>3. Enhance students’ ability to monitor learning</a:t>
            </a:r>
          </a:p>
        </p:txBody>
      </p:sp>
      <p:sp>
        <p:nvSpPr>
          <p:cNvPr id="11" name="TextBox 9"/>
          <p:cNvSpPr txBox="1">
            <a:spLocks noChangeArrowheads="1"/>
          </p:cNvSpPr>
          <p:nvPr/>
        </p:nvSpPr>
        <p:spPr bwMode="auto">
          <a:xfrm>
            <a:off x="5473700" y="5468938"/>
            <a:ext cx="2514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Goudy Old Style" pitchFamily="18" charset="0"/>
              </a:rPr>
              <a:t>(metacognition</a:t>
            </a:r>
            <a:r>
              <a:rPr lang="en-US" sz="2800">
                <a:solidFill>
                  <a:schemeClr val="tx2"/>
                </a:solidFill>
                <a:latin typeface="Goudy Old Style" pitchFamily="18" charset="0"/>
              </a:rPr>
              <a:t>)</a:t>
            </a:r>
          </a:p>
        </p:txBody>
      </p:sp>
      <p:grpSp>
        <p:nvGrpSpPr>
          <p:cNvPr id="21" name="Group 20"/>
          <p:cNvGrpSpPr>
            <a:grpSpLocks/>
          </p:cNvGrpSpPr>
          <p:nvPr/>
        </p:nvGrpSpPr>
        <p:grpSpPr bwMode="auto">
          <a:xfrm>
            <a:off x="2921000" y="3635375"/>
            <a:ext cx="4851400" cy="2359025"/>
            <a:chOff x="2921531" y="3635902"/>
            <a:chExt cx="4850869" cy="2358367"/>
          </a:xfrm>
        </p:grpSpPr>
        <p:cxnSp>
          <p:nvCxnSpPr>
            <p:cNvPr id="13" name="Straight Connector 12"/>
            <p:cNvCxnSpPr/>
            <p:nvPr/>
          </p:nvCxnSpPr>
          <p:spPr bwMode="auto">
            <a:xfrm>
              <a:off x="2921531" y="4803976"/>
              <a:ext cx="3276241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auto">
            <a:xfrm>
              <a:off x="3426301" y="3635902"/>
              <a:ext cx="2077811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auto">
            <a:xfrm>
              <a:off x="5639034" y="5992682"/>
              <a:ext cx="2133366" cy="158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585" name="Picture 14" descr="HPL-ful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6188" y="98425"/>
            <a:ext cx="2484437" cy="346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ess-top24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52663" y="1763713"/>
            <a:ext cx="457200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Box 7"/>
          <p:cNvSpPr txBox="1">
            <a:spLocks noChangeArrowheads="1"/>
          </p:cNvSpPr>
          <p:nvPr/>
        </p:nvSpPr>
        <p:spPr bwMode="auto">
          <a:xfrm>
            <a:off x="2794000" y="6411913"/>
            <a:ext cx="50974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Goudy Old Style" pitchFamily="18" charset="0"/>
              </a:rPr>
              <a:t>How People Learn, Chase  &amp; Simon 1973</a:t>
            </a:r>
          </a:p>
        </p:txBody>
      </p:sp>
      <p:sp>
        <p:nvSpPr>
          <p:cNvPr id="25603" name="TextBox 8"/>
          <p:cNvSpPr txBox="1">
            <a:spLocks noChangeArrowheads="1"/>
          </p:cNvSpPr>
          <p:nvPr/>
        </p:nvSpPr>
        <p:spPr bwMode="auto">
          <a:xfrm>
            <a:off x="769938" y="114300"/>
            <a:ext cx="76041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Goudy Old Style" pitchFamily="18" charset="0"/>
              </a:rPr>
              <a:t>The value of conceptual frameworks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69938" y="771525"/>
            <a:ext cx="7604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Goudy Old Style" pitchFamily="18" charset="0"/>
              </a:rPr>
              <a:t>The chessboard challenge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5" name="Group 7"/>
          <p:cNvGrpSpPr>
            <a:grpSpLocks/>
          </p:cNvGrpSpPr>
          <p:nvPr/>
        </p:nvGrpSpPr>
        <p:grpSpPr bwMode="auto">
          <a:xfrm>
            <a:off x="2870200" y="1303338"/>
            <a:ext cx="3403600" cy="3403600"/>
            <a:chOff x="2735263" y="1549400"/>
            <a:chExt cx="3403600" cy="3403600"/>
          </a:xfrm>
        </p:grpSpPr>
        <p:pic>
          <p:nvPicPr>
            <p:cNvPr id="26627" name="Picture 4" descr="empty chess board.pn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735263" y="1549400"/>
              <a:ext cx="3403600" cy="340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2735263" y="1549400"/>
              <a:ext cx="3403600" cy="34036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6626" name="TextBox 6"/>
          <p:cNvSpPr txBox="1">
            <a:spLocks noChangeArrowheads="1"/>
          </p:cNvSpPr>
          <p:nvPr/>
        </p:nvSpPr>
        <p:spPr bwMode="auto">
          <a:xfrm>
            <a:off x="1574800" y="5114925"/>
            <a:ext cx="59944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Goudy Old Style" pitchFamily="18" charset="0"/>
              </a:rPr>
              <a:t>Correctly place the 25 chess pieces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/>
        </p:nvGraphicFramePr>
        <p:xfrm>
          <a:off x="1201189" y="1639329"/>
          <a:ext cx="6741622" cy="35793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2641600" y="609600"/>
            <a:ext cx="3657600" cy="35306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7651" name="TextBox 6"/>
          <p:cNvSpPr txBox="1">
            <a:spLocks noChangeArrowheads="1"/>
          </p:cNvSpPr>
          <p:nvPr/>
        </p:nvSpPr>
        <p:spPr bwMode="auto">
          <a:xfrm>
            <a:off x="1304925" y="187325"/>
            <a:ext cx="66373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Goudy Old Style" pitchFamily="18" charset="0"/>
              </a:rPr>
              <a:t>Chess masters – Class A players – Beginners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3" descr="chess-bottom24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5600" y="1190625"/>
            <a:ext cx="3217863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extBox 4"/>
          <p:cNvSpPr txBox="1">
            <a:spLocks noChangeArrowheads="1"/>
          </p:cNvSpPr>
          <p:nvPr/>
        </p:nvSpPr>
        <p:spPr bwMode="auto">
          <a:xfrm>
            <a:off x="657225" y="342900"/>
            <a:ext cx="21542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Goudy Old Style" pitchFamily="18" charset="0"/>
              </a:rPr>
              <a:t>Board #2</a:t>
            </a:r>
          </a:p>
        </p:txBody>
      </p:sp>
      <p:graphicFrame>
        <p:nvGraphicFramePr>
          <p:cNvPr id="14" name="Chart 13"/>
          <p:cNvGraphicFramePr/>
          <p:nvPr/>
        </p:nvGraphicFramePr>
        <p:xfrm>
          <a:off x="4080934" y="1190273"/>
          <a:ext cx="4936065" cy="33478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1738313" y="4833938"/>
            <a:ext cx="5667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2400" b="1"/>
              <a:t>Why didn’t they get the same results?</a:t>
            </a: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743200" y="5529263"/>
            <a:ext cx="3656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2400" b="1"/>
              <a:t>Conceptual Framework!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  <p:bldP spid="2" grpId="0"/>
      <p:bldP spid="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1043650" y="1409700"/>
          <a:ext cx="55626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698" name="TextBox 5"/>
          <p:cNvSpPr txBox="1">
            <a:spLocks noChangeArrowheads="1"/>
          </p:cNvSpPr>
          <p:nvPr/>
        </p:nvSpPr>
        <p:spPr bwMode="auto">
          <a:xfrm>
            <a:off x="6924675" y="2192338"/>
            <a:ext cx="2219325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400" b="1">
                <a:latin typeface="Goudy Old Style" pitchFamily="18" charset="0"/>
              </a:rPr>
              <a:t>Audio-visual</a:t>
            </a:r>
          </a:p>
          <a:p>
            <a:pPr>
              <a:buFont typeface="Arial" charset="0"/>
              <a:buChar char="•"/>
            </a:pPr>
            <a:r>
              <a:rPr lang="en-US" sz="2400" b="1">
                <a:latin typeface="Goudy Old Style" pitchFamily="18" charset="0"/>
              </a:rPr>
              <a:t>Demonstration</a:t>
            </a:r>
          </a:p>
          <a:p>
            <a:pPr>
              <a:buFont typeface="Arial" charset="0"/>
              <a:buChar char="•"/>
            </a:pPr>
            <a:r>
              <a:rPr lang="en-US" sz="2400" b="1">
                <a:latin typeface="Goudy Old Style" pitchFamily="18" charset="0"/>
              </a:rPr>
              <a:t>Discussion</a:t>
            </a:r>
          </a:p>
          <a:p>
            <a:pPr>
              <a:buFont typeface="Arial" charset="0"/>
              <a:buChar char="•"/>
            </a:pPr>
            <a:r>
              <a:rPr lang="en-US" sz="2400" b="1">
                <a:latin typeface="Goudy Old Style" pitchFamily="18" charset="0"/>
              </a:rPr>
              <a:t>Lecture</a:t>
            </a:r>
          </a:p>
          <a:p>
            <a:pPr>
              <a:buFont typeface="Arial" charset="0"/>
              <a:buChar char="•"/>
            </a:pPr>
            <a:r>
              <a:rPr lang="en-US" sz="2400" b="1">
                <a:latin typeface="Goudy Old Style" pitchFamily="18" charset="0"/>
              </a:rPr>
              <a:t>Practice</a:t>
            </a:r>
          </a:p>
          <a:p>
            <a:pPr>
              <a:buFont typeface="Arial" charset="0"/>
              <a:buChar char="•"/>
            </a:pPr>
            <a:r>
              <a:rPr lang="en-US" sz="2400" b="1">
                <a:latin typeface="Goudy Old Style" pitchFamily="18" charset="0"/>
              </a:rPr>
              <a:t>Reading</a:t>
            </a:r>
          </a:p>
          <a:p>
            <a:pPr>
              <a:buFont typeface="Arial" charset="0"/>
              <a:buChar char="•"/>
            </a:pPr>
            <a:r>
              <a:rPr lang="en-US" sz="2400" b="1">
                <a:latin typeface="Goudy Old Style" pitchFamily="18" charset="0"/>
              </a:rPr>
              <a:t>Teaching</a:t>
            </a:r>
          </a:p>
          <a:p>
            <a:endParaRPr lang="en-US">
              <a:latin typeface="Goudy Old Style" pitchFamily="18" charset="0"/>
            </a:endParaRPr>
          </a:p>
        </p:txBody>
      </p:sp>
      <p:sp>
        <p:nvSpPr>
          <p:cNvPr id="29699" name="TextBox 14"/>
          <p:cNvSpPr txBox="1">
            <a:spLocks noChangeArrowheads="1"/>
          </p:cNvSpPr>
          <p:nvPr/>
        </p:nvSpPr>
        <p:spPr bwMode="auto">
          <a:xfrm>
            <a:off x="2001838" y="373063"/>
            <a:ext cx="467518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b="1">
                <a:latin typeface="Goudy Old Style" pitchFamily="18" charset="0"/>
              </a:rPr>
              <a:t>Science of Learning</a:t>
            </a:r>
          </a:p>
        </p:txBody>
      </p:sp>
      <p:sp>
        <p:nvSpPr>
          <p:cNvPr id="29701" name="TextBox 6"/>
          <p:cNvSpPr txBox="1">
            <a:spLocks noChangeArrowheads="1"/>
          </p:cNvSpPr>
          <p:nvPr/>
        </p:nvSpPr>
        <p:spPr bwMode="auto">
          <a:xfrm>
            <a:off x="1042988" y="5857875"/>
            <a:ext cx="61801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latin typeface="Goudy Old Style" pitchFamily="18" charset="0"/>
              </a:rPr>
              <a:t>NTL Institute for Applied Behavioral Science</a:t>
            </a:r>
          </a:p>
          <a:p>
            <a:pPr algn="ctr"/>
            <a:r>
              <a:rPr lang="en-US">
                <a:latin typeface="Goudy Old Style" pitchFamily="18" charset="0"/>
              </a:rPr>
              <a:t> 300 N. Lee Street, Suite 300, Alexandria, VA 22314</a:t>
            </a:r>
          </a:p>
          <a:p>
            <a:pPr algn="ctr"/>
            <a:r>
              <a:rPr lang="en-US">
                <a:latin typeface="Goudy Old Style" pitchFamily="18" charset="0"/>
              </a:rPr>
              <a:t>http://homepages.gold.ac.uk/polovina/learnpyramid/about.htm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1043650" y="1409700"/>
          <a:ext cx="55626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722" name="TextBox 5"/>
          <p:cNvSpPr txBox="1">
            <a:spLocks noChangeArrowheads="1"/>
          </p:cNvSpPr>
          <p:nvPr/>
        </p:nvSpPr>
        <p:spPr bwMode="auto">
          <a:xfrm>
            <a:off x="6924675" y="2192338"/>
            <a:ext cx="2219325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400" b="1">
                <a:latin typeface="Goudy Old Style" pitchFamily="18" charset="0"/>
              </a:rPr>
              <a:t>Audio-visual</a:t>
            </a:r>
          </a:p>
          <a:p>
            <a:pPr>
              <a:buFont typeface="Arial" charset="0"/>
              <a:buChar char="•"/>
            </a:pPr>
            <a:r>
              <a:rPr lang="en-US" sz="2400" b="1">
                <a:latin typeface="Goudy Old Style" pitchFamily="18" charset="0"/>
              </a:rPr>
              <a:t>Demonstration</a:t>
            </a:r>
          </a:p>
          <a:p>
            <a:pPr>
              <a:buFont typeface="Arial" charset="0"/>
              <a:buChar char="•"/>
            </a:pPr>
            <a:r>
              <a:rPr lang="en-US" sz="2400" b="1">
                <a:latin typeface="Goudy Old Style" pitchFamily="18" charset="0"/>
              </a:rPr>
              <a:t>Discussion</a:t>
            </a:r>
          </a:p>
          <a:p>
            <a:pPr>
              <a:buFont typeface="Arial" charset="0"/>
              <a:buChar char="•"/>
            </a:pPr>
            <a:r>
              <a:rPr lang="en-US" sz="2400" b="1">
                <a:latin typeface="Goudy Old Style" pitchFamily="18" charset="0"/>
              </a:rPr>
              <a:t>Lecture</a:t>
            </a:r>
          </a:p>
          <a:p>
            <a:pPr>
              <a:buFont typeface="Arial" charset="0"/>
              <a:buChar char="•"/>
            </a:pPr>
            <a:r>
              <a:rPr lang="en-US" sz="2400" b="1">
                <a:latin typeface="Goudy Old Style" pitchFamily="18" charset="0"/>
              </a:rPr>
              <a:t>Practice</a:t>
            </a:r>
          </a:p>
          <a:p>
            <a:pPr>
              <a:buFont typeface="Arial" charset="0"/>
              <a:buChar char="•"/>
            </a:pPr>
            <a:r>
              <a:rPr lang="en-US" sz="2400" b="1">
                <a:latin typeface="Goudy Old Style" pitchFamily="18" charset="0"/>
              </a:rPr>
              <a:t>Reading</a:t>
            </a:r>
          </a:p>
          <a:p>
            <a:pPr>
              <a:buFont typeface="Arial" charset="0"/>
              <a:buChar char="•"/>
            </a:pPr>
            <a:r>
              <a:rPr lang="en-US" sz="2400" b="1">
                <a:latin typeface="Goudy Old Style" pitchFamily="18" charset="0"/>
              </a:rPr>
              <a:t>Teaching</a:t>
            </a:r>
          </a:p>
          <a:p>
            <a:endParaRPr lang="en-US">
              <a:latin typeface="Goudy Old Style" pitchFamily="18" charset="0"/>
            </a:endParaRPr>
          </a:p>
        </p:txBody>
      </p:sp>
      <p:sp>
        <p:nvSpPr>
          <p:cNvPr id="30723" name="TextBox 14"/>
          <p:cNvSpPr txBox="1">
            <a:spLocks noChangeArrowheads="1"/>
          </p:cNvSpPr>
          <p:nvPr/>
        </p:nvSpPr>
        <p:spPr bwMode="auto">
          <a:xfrm>
            <a:off x="2001838" y="373063"/>
            <a:ext cx="467518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b="1">
                <a:latin typeface="Goudy Old Style" pitchFamily="18" charset="0"/>
              </a:rPr>
              <a:t>Science of Learning</a:t>
            </a:r>
          </a:p>
        </p:txBody>
      </p:sp>
      <p:sp>
        <p:nvSpPr>
          <p:cNvPr id="30725" name="TextBox 6"/>
          <p:cNvSpPr txBox="1">
            <a:spLocks noChangeArrowheads="1"/>
          </p:cNvSpPr>
          <p:nvPr/>
        </p:nvSpPr>
        <p:spPr bwMode="auto">
          <a:xfrm>
            <a:off x="1042988" y="5857875"/>
            <a:ext cx="61801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latin typeface="Goudy Old Style" pitchFamily="18" charset="0"/>
              </a:rPr>
              <a:t>NTL Institute for Applied Behavioral Science</a:t>
            </a:r>
          </a:p>
          <a:p>
            <a:pPr algn="ctr"/>
            <a:r>
              <a:rPr lang="en-US">
                <a:latin typeface="Goudy Old Style" pitchFamily="18" charset="0"/>
              </a:rPr>
              <a:t> 300 N. Lee Street, Suite 300, Alexandria, VA 22314</a:t>
            </a:r>
          </a:p>
          <a:p>
            <a:pPr algn="ctr"/>
            <a:r>
              <a:rPr lang="en-US">
                <a:latin typeface="Goudy Old Style" pitchFamily="18" charset="0"/>
              </a:rPr>
              <a:t>http://homepages.gold.ac.uk/polovina/learnpyramid/about.htm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1843</TotalTime>
  <Words>288</Words>
  <Application>Microsoft Macintosh PowerPoint</Application>
  <PresentationFormat>On-screen Show (4:3)</PresentationFormat>
  <Paragraphs>74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Inkwell</vt:lpstr>
      <vt:lpstr>Slide 1</vt:lpstr>
      <vt:lpstr>How People Learn</vt:lpstr>
      <vt:lpstr>How People Learn 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university of washington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Active learning 101</dc:title>
  <dc:creator>mary wenderoth</dc:creator>
  <cp:lastModifiedBy>Robin Heyden</cp:lastModifiedBy>
  <cp:revision>42</cp:revision>
  <dcterms:created xsi:type="dcterms:W3CDTF">2012-03-10T14:50:54Z</dcterms:created>
  <dcterms:modified xsi:type="dcterms:W3CDTF">2012-03-10T14:53:33Z</dcterms:modified>
</cp:coreProperties>
</file>